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9601200" cy="12801600" type="A3"/>
  <p:notesSz cx="6858000" cy="9945688"/>
  <p:defaultTextStyle>
    <a:defPPr>
      <a:defRPr lang="ja-JP"/>
    </a:defPPr>
    <a:lvl1pPr marL="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5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4F4F"/>
    <a:srgbClr val="FCEEE4"/>
    <a:srgbClr val="FFDCB9"/>
    <a:srgbClr val="FF7171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4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2436" y="-738"/>
      </p:cViewPr>
      <p:guideLst>
        <p:guide orient="horz" pos="4055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F5E-BC72-43F0-921A-F1046529C39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971-5498-4A62-B142-6BC0214C7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70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F5E-BC72-43F0-921A-F1046529C39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971-5498-4A62-B142-6BC0214C7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77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F5E-BC72-43F0-921A-F1046529C39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971-5498-4A62-B142-6BC0214C7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34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F5E-BC72-43F0-921A-F1046529C39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971-5498-4A62-B142-6BC0214C7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53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F5E-BC72-43F0-921A-F1046529C39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971-5498-4A62-B142-6BC0214C7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6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F5E-BC72-43F0-921A-F1046529C39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971-5498-4A62-B142-6BC0214C7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04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F5E-BC72-43F0-921A-F1046529C39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971-5498-4A62-B142-6BC0214C7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44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F5E-BC72-43F0-921A-F1046529C39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971-5498-4A62-B142-6BC0214C7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83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F5E-BC72-43F0-921A-F1046529C39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971-5498-4A62-B142-6BC0214C7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23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F5E-BC72-43F0-921A-F1046529C39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971-5498-4A62-B142-6BC0214C7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39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F5E-BC72-43F0-921A-F1046529C39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D971-5498-4A62-B142-6BC0214C7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78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4F5E-BC72-43F0-921A-F1046529C391}" type="datetimeFigureOut">
              <a:rPr kumimoji="1" lang="ja-JP" altLang="en-US" smtClean="0"/>
              <a:t>2023/5/1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D971-5498-4A62-B142-6BC0214C79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37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uman Brain, Artwork Digital Art by Andrzej Wojcicki - Pixels">
            <a:extLst>
              <a:ext uri="{FF2B5EF4-FFF2-40B4-BE49-F238E27FC236}">
                <a16:creationId xmlns:a16="http://schemas.microsoft.com/office/drawing/2014/main" id="{3BD52202-EFC6-076F-7F76-6B00251EA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8263" r="4827" b="7777"/>
          <a:stretch/>
        </p:blipFill>
        <p:spPr bwMode="auto">
          <a:xfrm>
            <a:off x="1665515" y="3875168"/>
            <a:ext cx="7301402" cy="701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15101" y="3875078"/>
            <a:ext cx="9371000" cy="731094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1550" t="31103" r="1801" b="40143"/>
          <a:stretch/>
        </p:blipFill>
        <p:spPr>
          <a:xfrm>
            <a:off x="-11724" y="-82295"/>
            <a:ext cx="9633229" cy="1728215"/>
          </a:xfrm>
          <a:prstGeom prst="rect">
            <a:avLst/>
          </a:prstGeom>
          <a:ln w="12700" cmpd="dbl">
            <a:noFill/>
          </a:ln>
        </p:spPr>
      </p:pic>
      <p:sp>
        <p:nvSpPr>
          <p:cNvPr id="15" name="正方形/長方形 14"/>
          <p:cNvSpPr/>
          <p:nvPr/>
        </p:nvSpPr>
        <p:spPr>
          <a:xfrm>
            <a:off x="0" y="-18874"/>
            <a:ext cx="9621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令和</a:t>
            </a:r>
            <a:r>
              <a:rPr lang="en-US" altLang="ja-JP" sz="3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5</a:t>
            </a:r>
            <a:r>
              <a:rPr lang="ja-JP" altLang="en-US" sz="3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年度　第１回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-1" y="462368"/>
            <a:ext cx="962150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高次脳機能障害支援者研修会</a:t>
            </a:r>
            <a:endParaRPr lang="en-US" altLang="ja-JP" sz="44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2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北海道高次脳機能障害支援普及事業：リハビリ支援コーディネート事業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-2" y="1792252"/>
            <a:ext cx="96012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40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2023</a:t>
            </a:r>
            <a:r>
              <a:rPr lang="ja-JP" altLang="en-US" sz="40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年</a:t>
            </a:r>
            <a:r>
              <a:rPr lang="en-US" altLang="ja-JP" sz="54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7</a:t>
            </a:r>
            <a:r>
              <a:rPr lang="ja-JP" altLang="en-US" sz="40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</a:t>
            </a:r>
            <a:r>
              <a:rPr lang="en-US" altLang="ja-JP" sz="54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</a:t>
            </a:r>
            <a:r>
              <a:rPr lang="ja-JP" altLang="en-US" sz="40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日（月）～</a:t>
            </a:r>
            <a:r>
              <a:rPr lang="en-US" altLang="ja-JP" sz="54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7</a:t>
            </a:r>
            <a:r>
              <a:rPr lang="ja-JP" altLang="en-US" sz="40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</a:t>
            </a:r>
            <a:r>
              <a:rPr lang="en-US" altLang="ja-JP" sz="54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16</a:t>
            </a:r>
            <a:r>
              <a:rPr lang="ja-JP" altLang="en-US" sz="40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</a:t>
            </a:r>
            <a:r>
              <a:rPr lang="en-US" altLang="ja-JP" sz="40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40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</a:t>
            </a:r>
            <a:r>
              <a:rPr lang="en-US" altLang="ja-JP" sz="40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024E2BE-B77C-48B1-AC36-97DAE9818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12" y="11696931"/>
            <a:ext cx="973471" cy="1062057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22762B8-5199-F0EC-F714-1CAF84DB0278}"/>
              </a:ext>
            </a:extLst>
          </p:cNvPr>
          <p:cNvSpPr/>
          <p:nvPr/>
        </p:nvSpPr>
        <p:spPr bwMode="auto">
          <a:xfrm>
            <a:off x="896148" y="2866697"/>
            <a:ext cx="7955280" cy="1202383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ja-JP" sz="3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endParaRPr lang="en-US" altLang="ja-JP" sz="1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24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研修期間中に各講演の動画データを視聴することができます</a:t>
            </a:r>
            <a:endParaRPr lang="en-US" altLang="ja-JP" sz="24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06052FA-470F-C782-C642-761DCD8E3C07}"/>
              </a:ext>
            </a:extLst>
          </p:cNvPr>
          <p:cNvSpPr/>
          <p:nvPr/>
        </p:nvSpPr>
        <p:spPr>
          <a:xfrm>
            <a:off x="685800" y="2963807"/>
            <a:ext cx="71364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32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－ </a:t>
            </a:r>
            <a:r>
              <a:rPr lang="en-US" altLang="ja-JP" sz="32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On Demand</a:t>
            </a:r>
            <a:r>
              <a:rPr lang="ja-JP" altLang="en-US" sz="3200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動画配信形式 －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7D29A82-F6EF-2AAE-D662-B4C8F0A84F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08" t="24319" r="10096" b="12860"/>
          <a:stretch/>
        </p:blipFill>
        <p:spPr>
          <a:xfrm>
            <a:off x="7269480" y="2901295"/>
            <a:ext cx="1505748" cy="833692"/>
          </a:xfrm>
          <a:prstGeom prst="rect">
            <a:avLst/>
          </a:prstGeom>
          <a:effectLst/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49A06A8-7005-F4F5-10CE-7B87198108B3}"/>
              </a:ext>
            </a:extLst>
          </p:cNvPr>
          <p:cNvSpPr/>
          <p:nvPr/>
        </p:nvSpPr>
        <p:spPr bwMode="auto">
          <a:xfrm>
            <a:off x="219384" y="9935051"/>
            <a:ext cx="9162432" cy="1095934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参加を希望される方は氏名・所属施設名・職種・連絡先</a:t>
            </a:r>
            <a:r>
              <a:rPr lang="en-US" altLang="ja-JP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(</a:t>
            </a:r>
            <a:r>
              <a:rPr lang="ja-JP" altLang="en-US" sz="2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メールアドレス・</a:t>
            </a:r>
            <a:r>
              <a:rPr lang="en-US" altLang="ja-JP" sz="2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TEL</a:t>
            </a:r>
            <a:r>
              <a:rPr lang="en-US" altLang="ja-JP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)</a:t>
            </a:r>
            <a:r>
              <a:rPr lang="ja-JP" altLang="en-US" sz="2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</a:t>
            </a:r>
            <a:endParaRPr lang="en-US" altLang="ja-JP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ja-JP" altLang="en-US" sz="2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明記の上、メールで事務局までご連絡いただくか、下記</a:t>
            </a:r>
            <a:r>
              <a:rPr lang="en-US" altLang="ja-JP" sz="2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QR</a:t>
            </a:r>
            <a:r>
              <a:rPr lang="ja-JP" altLang="en-US" sz="2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コードよりご登録ください。</a:t>
            </a:r>
            <a:endParaRPr lang="en-US" altLang="ja-JP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lang="en-US" altLang="ja-JP" sz="2000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 </a:t>
            </a:r>
            <a:r>
              <a:rPr lang="ja-JP" altLang="en-US" sz="2000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お申込み締め切り ： </a:t>
            </a:r>
            <a:r>
              <a:rPr lang="en-US" altLang="ja-JP" sz="2000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2023</a:t>
            </a:r>
            <a:r>
              <a:rPr lang="ja-JP" altLang="en-US" sz="2000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年</a:t>
            </a:r>
            <a:r>
              <a:rPr lang="en-US" altLang="ja-JP" sz="2000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7</a:t>
            </a:r>
            <a:r>
              <a:rPr lang="ja-JP" altLang="en-US" sz="2000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</a:t>
            </a:r>
            <a:r>
              <a:rPr lang="en-US" altLang="ja-JP" sz="2000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</a:t>
            </a:r>
            <a:r>
              <a:rPr lang="ja-JP" altLang="en-US" sz="2000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 </a:t>
            </a:r>
            <a:r>
              <a:rPr lang="en-US" altLang="ja-JP" sz="2000" u="sng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endParaRPr lang="ja-JP" altLang="en-US" sz="2000" u="sng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77EEEA1-78ED-BCDE-80BF-A715AC7FFF23}"/>
              </a:ext>
            </a:extLst>
          </p:cNvPr>
          <p:cNvSpPr/>
          <p:nvPr/>
        </p:nvSpPr>
        <p:spPr bwMode="auto">
          <a:xfrm>
            <a:off x="2265671" y="11036028"/>
            <a:ext cx="5090160" cy="17229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＜研修会事務局＞　</a:t>
            </a:r>
          </a:p>
          <a:p>
            <a:pPr algn="ctr"/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北海道大学病院リハビリテーション部内</a:t>
            </a:r>
          </a:p>
          <a:p>
            <a:pPr algn="ctr"/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高次脳機能障害支援者研修会事務局</a:t>
            </a:r>
          </a:p>
          <a:p>
            <a:pPr algn="ctr"/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 担当：作業療法士　小川 ）</a:t>
            </a:r>
          </a:p>
          <a:p>
            <a:pPr algn="ctr"/>
            <a:r>
              <a:rPr lang="en-US" altLang="ja-JP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TEL:011-706-5740</a:t>
            </a:r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FAX</a:t>
            </a:r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：</a:t>
            </a:r>
            <a:r>
              <a:rPr lang="en-US" altLang="ja-JP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011-706-7626</a:t>
            </a:r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</a:p>
          <a:p>
            <a:pPr algn="ctr"/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en-US" altLang="ja-JP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ot-ogawa@huhp.hokudai.ac.jp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6E5980-791E-0B0F-AD2C-09096DF49CA2}"/>
              </a:ext>
            </a:extLst>
          </p:cNvPr>
          <p:cNvSpPr/>
          <p:nvPr/>
        </p:nvSpPr>
        <p:spPr bwMode="auto">
          <a:xfrm>
            <a:off x="219384" y="4143104"/>
            <a:ext cx="9162432" cy="55981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テーマ　：　高次脳機能障害者の支援～入門編～</a:t>
            </a:r>
            <a:endParaRPr lang="en-US" altLang="ja-JP" sz="2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CONTENTS</a:t>
            </a:r>
          </a:p>
          <a:p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ja-JP" altLang="en-US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講演</a:t>
            </a:r>
            <a:r>
              <a:rPr lang="en-US" altLang="ja-JP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</a:t>
            </a:r>
            <a:r>
              <a:rPr lang="ja-JP" altLang="en-US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「高次脳機能障害の障害像」</a:t>
            </a:r>
            <a:endParaRPr lang="en-US" altLang="ja-JP" sz="2400" dirty="0">
              <a:ln w="0"/>
              <a:effectLst>
                <a:glow rad="228600">
                  <a:schemeClr val="bg1"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r"/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北海道大学病院リハビリテーション科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教授　向野 雅彦</a:t>
            </a:r>
            <a:endParaRPr lang="en-US" altLang="ja-JP" sz="2400" b="1" dirty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ja-JP" altLang="en-US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講演</a:t>
            </a:r>
            <a:r>
              <a:rPr lang="en-US" altLang="ja-JP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</a:t>
            </a:r>
            <a:r>
              <a:rPr lang="ja-JP" altLang="en-US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「高次脳機能障害の評価と訓練～理学療法～」  </a:t>
            </a:r>
            <a:endParaRPr lang="en-US" altLang="ja-JP" sz="2400" dirty="0">
              <a:ln w="0"/>
              <a:effectLst>
                <a:glow rad="228600">
                  <a:schemeClr val="bg1"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r"/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北海道大学病院リハビリテーション部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PT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高川 裕平</a:t>
            </a:r>
            <a:endParaRPr lang="en-US" altLang="ja-JP" sz="2400" b="1" dirty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ja-JP" altLang="en-US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講演</a:t>
            </a:r>
            <a:r>
              <a:rPr lang="en-US" altLang="ja-JP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</a:t>
            </a:r>
            <a:r>
              <a:rPr lang="ja-JP" altLang="en-US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「高次脳機能障害の評価と訓練～作業療法～」  </a:t>
            </a:r>
            <a:endParaRPr lang="en-US" altLang="ja-JP" sz="2400" dirty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r"/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北海道大学病院リハビリテーション部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OT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小川 圭太</a:t>
            </a:r>
            <a:endParaRPr lang="en-US" altLang="ja-JP" sz="2400" b="1" dirty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ja-JP" altLang="en-US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講演</a:t>
            </a:r>
            <a:r>
              <a:rPr lang="en-US" altLang="ja-JP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4</a:t>
            </a:r>
            <a:r>
              <a:rPr lang="ja-JP" altLang="en-US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「高次脳機能障害の評価と訓練～言語療法～」  </a:t>
            </a:r>
            <a:endParaRPr lang="en-US" altLang="ja-JP" sz="2400" dirty="0">
              <a:ln w="0"/>
              <a:effectLst>
                <a:glow rad="228600">
                  <a:schemeClr val="bg1"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r"/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北海道大学病院リハビリテーション部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ST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辻澤 陽平</a:t>
            </a:r>
            <a:endParaRPr lang="en-US" altLang="ja-JP" sz="2400" b="1" dirty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ja-JP" altLang="en-US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講演</a:t>
            </a:r>
            <a:r>
              <a:rPr lang="en-US" altLang="ja-JP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5</a:t>
            </a:r>
            <a:r>
              <a:rPr lang="ja-JP" altLang="en-US" sz="2400" dirty="0">
                <a:ln w="0"/>
                <a:effectLst>
                  <a:glow rad="228600">
                    <a:schemeClr val="bg1"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「高次脳機能障害の制度と社会資源」  </a:t>
            </a:r>
            <a:endParaRPr lang="en-US" altLang="ja-JP" sz="2400" dirty="0">
              <a:ln w="0"/>
              <a:effectLst>
                <a:glow rad="228600">
                  <a:schemeClr val="bg1"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r"/>
            <a:r>
              <a:rPr lang="ja-JP" altLang="en-US" sz="18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北海道大学病院リハビリテーション部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en-US" altLang="ja-JP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MSW</a:t>
            </a: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玉川 侑那</a:t>
            </a:r>
            <a:endParaRPr lang="en-US" altLang="ja-JP" sz="2400" b="1" dirty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対　 象　：　医療福祉、その他の支援関係者</a:t>
            </a:r>
            <a:endParaRPr lang="en-US" altLang="ja-JP" sz="800" b="1" dirty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参加費　：　無料</a:t>
            </a:r>
            <a:endParaRPr lang="en-US" altLang="ja-JP" sz="800" b="1" dirty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b="1" dirty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主   催　：　北海道大学病院リハビリテーション部</a:t>
            </a:r>
            <a:endParaRPr lang="en-US" altLang="ja-JP" sz="2400" b="1" dirty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85C777-92A9-82A3-1C33-FF23AA3BC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31" y="1176349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15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296</Words>
  <Application>Microsoft Office PowerPoint</Application>
  <PresentationFormat>A3 297x420 mm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HGP創英ﾌﾟﾚｾﾞﾝｽEB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riha-2014</dc:creator>
  <cp:lastModifiedBy>小川 圭太</cp:lastModifiedBy>
  <cp:revision>38</cp:revision>
  <cp:lastPrinted>2023-05-01T10:04:21Z</cp:lastPrinted>
  <dcterms:created xsi:type="dcterms:W3CDTF">2019-11-20T09:04:21Z</dcterms:created>
  <dcterms:modified xsi:type="dcterms:W3CDTF">2023-05-01T12:08:42Z</dcterms:modified>
</cp:coreProperties>
</file>